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6CB"/>
    <a:srgbClr val="EA3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ima.diplo.de/pe-es/service/visa-einreise/-/208449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hyperlink" Target="https://www.bundesfreiwilligendienst.de/bundesfreiwilligendienst/platz-einsatzstellensuch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953E1-C3D0-4DD2-ACB0-C7174C9E8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1048" y="2676953"/>
            <a:ext cx="10529577" cy="131856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BUNDESFREIWILLIGENDIENST</a:t>
            </a:r>
            <a:br>
              <a:rPr lang="de-DE" dirty="0"/>
            </a:br>
            <a:r>
              <a:rPr lang="de-DE" sz="3200" dirty="0"/>
              <a:t>SERVICIO FEDERAL DE VOLUNTARIADO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F7F46C-09A4-400D-8834-FB46D5B09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83756" y="5347223"/>
            <a:ext cx="2160105" cy="709020"/>
          </a:xfrm>
        </p:spPr>
        <p:txBody>
          <a:bodyPr>
            <a:normAutofit fontScale="92500" lnSpcReduction="10000"/>
          </a:bodyPr>
          <a:lstStyle/>
          <a:p>
            <a:r>
              <a:rPr lang="de-DE"/>
              <a:t>Georgina Pajares</a:t>
            </a:r>
          </a:p>
          <a:p>
            <a:r>
              <a:rPr lang="de-DE"/>
              <a:t>Abitur 2019</a:t>
            </a:r>
            <a:endParaRPr lang="de-DE" dirty="0"/>
          </a:p>
        </p:txBody>
      </p:sp>
      <p:pic>
        <p:nvPicPr>
          <p:cNvPr id="1026" name="Picture 2" descr="Startseite: Bundesfreiwilligendienst.de">
            <a:extLst>
              <a:ext uri="{FF2B5EF4-FFF2-40B4-BE49-F238E27FC236}">
                <a16:creationId xmlns:a16="http://schemas.microsoft.com/office/drawing/2014/main" id="{FB6B4CE1-3E84-4DA0-8B19-5BCED8F1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42903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95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AB26B-87E9-40D0-968A-5A6C94B3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10858"/>
            <a:ext cx="8911687" cy="1280890"/>
          </a:xfrm>
        </p:spPr>
        <p:txBody>
          <a:bodyPr/>
          <a:lstStyle/>
          <a:p>
            <a:r>
              <a:rPr lang="es-PE" dirty="0"/>
              <a:t>La visa y los trámites de viaje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2FAB11-EC82-4638-BE98-9D5DF9EC0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273" y="1891748"/>
            <a:ext cx="8915400" cy="377762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s-PE" sz="2000" dirty="0"/>
              <a:t>Visa especial para el voluntariado:</a:t>
            </a:r>
          </a:p>
          <a:p>
            <a:pPr marL="0" indent="0">
              <a:buNone/>
            </a:pPr>
            <a:r>
              <a:rPr lang="es-PE" sz="2000" dirty="0"/>
              <a:t>-Visado para un servicio de voluntariado </a:t>
            </a:r>
          </a:p>
          <a:p>
            <a:pPr marL="0" indent="0">
              <a:buNone/>
            </a:pPr>
            <a:r>
              <a:rPr lang="es-PE" sz="2000" dirty="0"/>
              <a:t>Requisitos: </a:t>
            </a:r>
          </a:p>
          <a:p>
            <a:pPr marL="0" indent="0">
              <a:buNone/>
            </a:pPr>
            <a:r>
              <a:rPr lang="es-PE" sz="2000" dirty="0">
                <a:hlinkClick r:id="rId2"/>
              </a:rPr>
              <a:t>https://lima.diplo.de/pe-es/service/visa-einreise/-/2084496</a:t>
            </a:r>
            <a:endParaRPr lang="es-PE" sz="2000" dirty="0"/>
          </a:p>
          <a:p>
            <a:pPr marL="0" indent="0">
              <a:buNone/>
            </a:pPr>
            <a:endParaRPr lang="es-PE" sz="2000" dirty="0"/>
          </a:p>
          <a:p>
            <a:pPr marL="0" indent="0">
              <a:buNone/>
            </a:pPr>
            <a:r>
              <a:rPr lang="es-PE" sz="2000" dirty="0"/>
              <a:t>Requisito importante: </a:t>
            </a:r>
            <a:r>
              <a:rPr lang="es-PE" sz="2000" dirty="0">
                <a:solidFill>
                  <a:srgbClr val="FF0000"/>
                </a:solidFill>
              </a:rPr>
              <a:t>contrato de trabajo </a:t>
            </a:r>
          </a:p>
          <a:p>
            <a:pPr marL="0" indent="0">
              <a:buNone/>
            </a:pPr>
            <a:r>
              <a:rPr lang="es-PE" sz="2000" dirty="0">
                <a:solidFill>
                  <a:srgbClr val="FF0000"/>
                </a:solidFill>
              </a:rPr>
              <a:t>(!) El envío desde Alemania demora 2 semanas.</a:t>
            </a:r>
          </a:p>
          <a:p>
            <a:pPr marL="0" indent="0">
              <a:buNone/>
            </a:pPr>
            <a:endParaRPr lang="es-P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PE" sz="2000" dirty="0"/>
              <a:t>Tip: El trámite puede demorar hasta 6 semanas pero si tienes todo en orden ,te dan la visa en 1 semana </a:t>
            </a:r>
          </a:p>
          <a:p>
            <a:pPr marL="0" indent="0">
              <a:buNone/>
            </a:pPr>
            <a:r>
              <a:rPr lang="es-PE" sz="2000" dirty="0"/>
              <a:t>Beneficio: El trámite es gratuito porque se trata de una labor social</a:t>
            </a:r>
          </a:p>
          <a:p>
            <a:pPr marL="0" indent="0">
              <a:buNone/>
            </a:pP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149031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6B9D8-9438-4AE2-A22E-2C087E45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51832"/>
            <a:ext cx="8911687" cy="1280890"/>
          </a:xfrm>
        </p:spPr>
        <p:txBody>
          <a:bodyPr/>
          <a:lstStyle/>
          <a:p>
            <a:r>
              <a:rPr lang="es-PE" dirty="0"/>
              <a:t>Mi experiencia este año en el voluntariado</a:t>
            </a:r>
          </a:p>
        </p:txBody>
      </p:sp>
      <p:pic>
        <p:nvPicPr>
          <p:cNvPr id="1026" name="Picture 2" descr="juenger unterwegs - Home | Facebook">
            <a:extLst>
              <a:ext uri="{FF2B5EF4-FFF2-40B4-BE49-F238E27FC236}">
                <a16:creationId xmlns:a16="http://schemas.microsoft.com/office/drawing/2014/main" id="{C068D4FB-2983-4BB3-834C-EFA5D834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4"/>
          <a:stretch/>
        </p:blipFill>
        <p:spPr bwMode="auto">
          <a:xfrm>
            <a:off x="448357" y="2002733"/>
            <a:ext cx="2841394" cy="21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den · Westfälische Hanse">
            <a:extLst>
              <a:ext uri="{FF2B5EF4-FFF2-40B4-BE49-F238E27FC236}">
                <a16:creationId xmlns:a16="http://schemas.microsoft.com/office/drawing/2014/main" id="{E220C3C8-8C20-47DE-8568-4913D8B1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86" y="2204830"/>
            <a:ext cx="4896678" cy="244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den - Wikipedia, la enciclopedia libre">
            <a:extLst>
              <a:ext uri="{FF2B5EF4-FFF2-40B4-BE49-F238E27FC236}">
                <a16:creationId xmlns:a16="http://schemas.microsoft.com/office/drawing/2014/main" id="{C838C9E0-7A4B-46BB-BF8C-B8537B9A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03" y="1966291"/>
            <a:ext cx="3347831" cy="38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51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Outdoorobjekt, Landmaschine enthält.&#10;&#10;Automatisch generierte Beschreibung">
            <a:extLst>
              <a:ext uri="{FF2B5EF4-FFF2-40B4-BE49-F238E27FC236}">
                <a16:creationId xmlns:a16="http://schemas.microsoft.com/office/drawing/2014/main" id="{460E8CDA-253A-418D-806A-FC0506A6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6438"/>
            <a:ext cx="3278292" cy="2458719"/>
          </a:xfrm>
          <a:prstGeom prst="rect">
            <a:avLst/>
          </a:prstGeom>
        </p:spPr>
      </p:pic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66A095-5DE6-4CD4-8056-9F985EE63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8" b="10628"/>
          <a:stretch/>
        </p:blipFill>
        <p:spPr>
          <a:xfrm>
            <a:off x="4461504" y="643466"/>
            <a:ext cx="3307516" cy="5571062"/>
          </a:xfrm>
          <a:prstGeom prst="rect">
            <a:avLst/>
          </a:prstGeom>
        </p:spPr>
      </p:pic>
      <p:pic>
        <p:nvPicPr>
          <p:cNvPr id="5" name="Grafik 4" descr="Ein Bild, das Person, Boden, drinnen, Gruppe enthält.&#10;&#10;Automatisch generierte Beschreibung">
            <a:extLst>
              <a:ext uri="{FF2B5EF4-FFF2-40B4-BE49-F238E27FC236}">
                <a16:creationId xmlns:a16="http://schemas.microsoft.com/office/drawing/2014/main" id="{B24D3FED-A9BC-4673-BDD2-1BE190C0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764" y="740884"/>
            <a:ext cx="3239769" cy="2429826"/>
          </a:xfrm>
          <a:prstGeom prst="rect">
            <a:avLst/>
          </a:prstGeom>
        </p:spPr>
      </p:pic>
      <p:pic>
        <p:nvPicPr>
          <p:cNvPr id="8" name="Grafik 7" descr="Ein Bild, das Person, mehrere, Menge enthält.&#10;&#10;Automatisch generierte Beschreibung">
            <a:extLst>
              <a:ext uri="{FF2B5EF4-FFF2-40B4-BE49-F238E27FC236}">
                <a16:creationId xmlns:a16="http://schemas.microsoft.com/office/drawing/2014/main" id="{E25D1FAC-767C-4EBA-8D94-5BA393E21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3726108"/>
            <a:ext cx="3278292" cy="2352174"/>
          </a:xfrm>
          <a:prstGeom prst="rect">
            <a:avLst/>
          </a:prstGeom>
        </p:spPr>
      </p:pic>
      <p:pic>
        <p:nvPicPr>
          <p:cNvPr id="12" name="Grafik 11" descr="Ein Bild, das Text, Person, darstellend, Rettungsweste enthält.&#10;&#10;Automatisch generierte Beschreibung">
            <a:extLst>
              <a:ext uri="{FF2B5EF4-FFF2-40B4-BE49-F238E27FC236}">
                <a16:creationId xmlns:a16="http://schemas.microsoft.com/office/drawing/2014/main" id="{6C5E30D3-E1E3-4363-88E7-AD98E6F89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966" y="3589863"/>
            <a:ext cx="2095363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F567-526E-404D-B272-8F5D22F2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896" y="531345"/>
            <a:ext cx="10858032" cy="608342"/>
          </a:xfrm>
        </p:spPr>
        <p:txBody>
          <a:bodyPr>
            <a:normAutofit fontScale="90000"/>
          </a:bodyPr>
          <a:lstStyle/>
          <a:p>
            <a:r>
              <a:rPr lang="de-DE" sz="36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¿ </a:t>
            </a:r>
            <a:r>
              <a:rPr lang="es-PE" dirty="0"/>
              <a:t>Por que vale la pena hacer el voluntariado?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1F293-2AB3-4249-AFC5-DCAAC873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342" y="1553440"/>
            <a:ext cx="8915400" cy="443654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s-PE" sz="2000" dirty="0"/>
              <a:t>Ganas experiencia en el ámbito laboral.</a:t>
            </a:r>
          </a:p>
          <a:p>
            <a:r>
              <a:rPr lang="es-PE" sz="2000" dirty="0"/>
              <a:t>Si no estas seguro lo que quieres estudiar te ayuda a decidirte o descartar opciones</a:t>
            </a:r>
          </a:p>
          <a:p>
            <a:r>
              <a:rPr lang="es-PE" sz="2000" dirty="0"/>
              <a:t>Desarrollas y pones en práctica distintas competencias sociales.</a:t>
            </a:r>
          </a:p>
          <a:p>
            <a:r>
              <a:rPr lang="es-PE" sz="2000" dirty="0"/>
              <a:t>Es una buena manera de acostumbrarse a la cultura alemana y a vivir solo.</a:t>
            </a:r>
          </a:p>
          <a:p>
            <a:r>
              <a:rPr lang="es-PE" sz="2000" dirty="0"/>
              <a:t>La transición al estudio universitario es mucho más sencilla</a:t>
            </a:r>
          </a:p>
          <a:p>
            <a:pPr marL="0" indent="0">
              <a:buNone/>
            </a:pPr>
            <a:r>
              <a:rPr lang="es-PE" sz="2000" dirty="0"/>
              <a:t>+Postulación a las universidades</a:t>
            </a:r>
          </a:p>
          <a:p>
            <a:pPr marL="0" indent="0">
              <a:buNone/>
            </a:pPr>
            <a:r>
              <a:rPr lang="es-PE" sz="2000" dirty="0"/>
              <a:t>+Encontrar cuarto o WG </a:t>
            </a:r>
          </a:p>
          <a:p>
            <a:pPr marL="0" indent="0">
              <a:buNone/>
            </a:pPr>
            <a:r>
              <a:rPr lang="es-PE" sz="2000" dirty="0"/>
              <a:t>+Trámite para el permiso de residencia (sobre todo en tiempos de COVID)</a:t>
            </a:r>
          </a:p>
          <a:p>
            <a:pPr marL="0" indent="0">
              <a:buNone/>
            </a:pPr>
            <a:endParaRPr lang="es-PE" sz="2000" dirty="0"/>
          </a:p>
          <a:p>
            <a:pPr marL="0" indent="0">
              <a:buNone/>
            </a:pPr>
            <a:endParaRPr lang="es-PE" sz="2000" dirty="0"/>
          </a:p>
          <a:p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065609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4A98F-BCE4-4D37-9D5A-C83F5CD81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97" y="624111"/>
            <a:ext cx="9397516" cy="714360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es el Servicio federal de voluntariado?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BBC10A-D60E-49E2-BD28-D566EBB1D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404" y="1934818"/>
            <a:ext cx="8915400" cy="3670852"/>
          </a:xfrm>
        </p:spPr>
        <p:txBody>
          <a:bodyPr>
            <a:normAutofit lnSpcReduction="10000"/>
          </a:bodyPr>
          <a:lstStyle/>
          <a:p>
            <a:r>
              <a:rPr lang="es-PE" sz="2400" dirty="0"/>
              <a:t>Es un programa del gobierno alemán</a:t>
            </a:r>
          </a:p>
          <a:p>
            <a:r>
              <a:rPr lang="es-PE" sz="2400" dirty="0"/>
              <a:t>Finanziado y organizado por el BAFzA (= Bundesamt für Familie und zivilgesellschaftliche Aufgaben)</a:t>
            </a:r>
          </a:p>
          <a:p>
            <a:r>
              <a:rPr lang="es-PE" sz="2400" dirty="0"/>
              <a:t>El BFD (Bundesfreiwilligendienst) es un trabajo de tiempo completo.</a:t>
            </a:r>
          </a:p>
          <a:p>
            <a:r>
              <a:rPr lang="es-PE" sz="2400" dirty="0"/>
              <a:t>Duración: aprox. 12 meses, mínimo 6 y máximo 18.</a:t>
            </a:r>
          </a:p>
          <a:p>
            <a:r>
              <a:rPr lang="es-PE" sz="2400" dirty="0"/>
              <a:t>Distintas organizaciones en todo Alemania, que trabajan o son respaldadas por el estado, ofrecen los puestos de trabajo.</a:t>
            </a:r>
          </a:p>
          <a:p>
            <a:pPr marL="0" indent="0">
              <a:buNone/>
            </a:pPr>
            <a:endParaRPr lang="es-PE" sz="2400" dirty="0"/>
          </a:p>
          <a:p>
            <a:endParaRPr lang="es-PE" sz="2400" noProof="1"/>
          </a:p>
        </p:txBody>
      </p:sp>
    </p:spTree>
    <p:extLst>
      <p:ext uri="{BB962C8B-B14F-4D97-AF65-F5344CB8AC3E}">
        <p14:creationId xmlns:p14="http://schemas.microsoft.com/office/powerpoint/2010/main" val="263799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utscher Caritasverband – Wikipedia">
            <a:extLst>
              <a:ext uri="{FF2B5EF4-FFF2-40B4-BE49-F238E27FC236}">
                <a16:creationId xmlns:a16="http://schemas.microsoft.com/office/drawing/2014/main" id="{BFF32A08-BF16-4443-BAE4-073E5D8C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03" y="410817"/>
            <a:ext cx="2235201" cy="29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utsches Rotes Kreuz - DRK e.V.">
            <a:extLst>
              <a:ext uri="{FF2B5EF4-FFF2-40B4-BE49-F238E27FC236}">
                <a16:creationId xmlns:a16="http://schemas.microsoft.com/office/drawing/2014/main" id="{8FC2DE90-BACE-4E80-8BE6-930C559CA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8318"/>
          <a:stretch/>
        </p:blipFill>
        <p:spPr bwMode="auto">
          <a:xfrm>
            <a:off x="4079936" y="672546"/>
            <a:ext cx="483225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sbildung bei der Diakonie Stiftung Salem gGmbH in Minden">
            <a:extLst>
              <a:ext uri="{FF2B5EF4-FFF2-40B4-BE49-F238E27FC236}">
                <a16:creationId xmlns:a16="http://schemas.microsoft.com/office/drawing/2014/main" id="{5E8D3EBC-3B47-4E72-A8EE-7C648CC7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4" y="3713717"/>
            <a:ext cx="4832253" cy="15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tarbeiten? Herzlich willkommen! – Christlicher Schul- und  Erziehungsverein e.V.">
            <a:extLst>
              <a:ext uri="{FF2B5EF4-FFF2-40B4-BE49-F238E27FC236}">
                <a16:creationId xmlns:a16="http://schemas.microsoft.com/office/drawing/2014/main" id="{EC047127-048F-4F40-B365-EA0A8B4E4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528" y="791816"/>
            <a:ext cx="3011737" cy="18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unger Syrer näht 70 Masken für Altenpflegeheim Betesda | Freie Presse -  Oberes Vogtland">
            <a:extLst>
              <a:ext uri="{FF2B5EF4-FFF2-40B4-BE49-F238E27FC236}">
                <a16:creationId xmlns:a16="http://schemas.microsoft.com/office/drawing/2014/main" id="{CADEB042-AEB9-49BD-99F9-D978C181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47" y="3429000"/>
            <a:ext cx="4134681" cy="27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3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ED06C6-D276-4F59-A137-3A4DF616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86" y="629354"/>
            <a:ext cx="8911687" cy="634847"/>
          </a:xfrm>
        </p:spPr>
        <p:txBody>
          <a:bodyPr>
            <a:normAutofit fontScale="90000"/>
          </a:bodyPr>
          <a:lstStyle/>
          <a:p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P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s-PE" dirty="0">
                <a:solidFill>
                  <a:srgbClr val="202124"/>
                </a:solidFill>
                <a:latin typeface="arial" panose="020B0604020202020204" pitchFamily="34" charset="0"/>
              </a:rPr>
              <a:t>ué te ofrece el voluntariado?</a:t>
            </a:r>
            <a:endParaRPr lang="es-P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7BF298-C630-46B0-8A0E-12ED17AAA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847" y="1417982"/>
            <a:ext cx="8915400" cy="3777622"/>
          </a:xfrm>
        </p:spPr>
        <p:txBody>
          <a:bodyPr>
            <a:normAutofit/>
          </a:bodyPr>
          <a:lstStyle/>
          <a:p>
            <a:r>
              <a:rPr lang="es-PE" sz="2000" dirty="0"/>
              <a:t>1. Un </a:t>
            </a:r>
            <a:r>
              <a:rPr lang="es-PE" sz="2000" b="1" dirty="0"/>
              <a:t>sueldo </a:t>
            </a:r>
            <a:r>
              <a:rPr lang="es-PE" sz="2000" dirty="0"/>
              <a:t>de máximo 300 </a:t>
            </a:r>
            <a:r>
              <a:rPr lang="de-DE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€ </a:t>
            </a:r>
            <a:r>
              <a:rPr lang="es-PE" sz="2000" dirty="0"/>
              <a:t>mensuales. (=“Taschengeld”)</a:t>
            </a:r>
          </a:p>
          <a:p>
            <a:r>
              <a:rPr lang="es-PE" sz="2000" dirty="0"/>
              <a:t>Adicional: ropa de trabajo, alojamiento, bono para alimentos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C6404E-04A8-44A1-9027-AF07A149B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"/>
          <a:stretch/>
        </p:blipFill>
        <p:spPr>
          <a:xfrm>
            <a:off x="2049586" y="2489982"/>
            <a:ext cx="7876292" cy="41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3073E0-F96E-4517-BFC2-774E0457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5701" y="1540189"/>
            <a:ext cx="8915400" cy="3777622"/>
          </a:xfrm>
        </p:spPr>
        <p:txBody>
          <a:bodyPr>
            <a:normAutofit/>
          </a:bodyPr>
          <a:lstStyle/>
          <a:p>
            <a:r>
              <a:rPr lang="es-PE" sz="2000" b="1" dirty="0"/>
              <a:t>2. Cobertura médica </a:t>
            </a:r>
            <a:r>
              <a:rPr lang="es-PE" sz="2000" dirty="0"/>
              <a:t>(=Krankenversicherung)</a:t>
            </a:r>
          </a:p>
          <a:p>
            <a:pPr marL="0" indent="0">
              <a:buNone/>
            </a:pPr>
            <a:r>
              <a:rPr lang="es-PE" sz="2000" dirty="0"/>
              <a:t>-Seguro social y seguro contra accidentes: Aprox. 100 </a:t>
            </a:r>
            <a:r>
              <a:rPr lang="de-DE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€</a:t>
            </a:r>
            <a:r>
              <a:rPr lang="es-PE" sz="2000" dirty="0"/>
              <a:t> mensuales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808A094-7B91-4557-B360-A2E10D9D1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49" y="2849560"/>
            <a:ext cx="10373002" cy="264312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4227CA65-DC97-40F6-A074-8BA7D27A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730472"/>
            <a:ext cx="8911687" cy="634847"/>
          </a:xfrm>
        </p:spPr>
        <p:txBody>
          <a:bodyPr>
            <a:normAutofit fontScale="90000"/>
          </a:bodyPr>
          <a:lstStyle/>
          <a:p>
            <a:r>
              <a:rPr lang="de-D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PE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Q</a:t>
            </a:r>
            <a:r>
              <a:rPr lang="es-PE" dirty="0">
                <a:solidFill>
                  <a:srgbClr val="202124"/>
                </a:solidFill>
                <a:latin typeface="arial" panose="020B0604020202020204" pitchFamily="34" charset="0"/>
              </a:rPr>
              <a:t>ué te ofrece el voluntariado?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0550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E10CB-0C42-4527-B10F-9FD81BFB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993" y="1280261"/>
            <a:ext cx="8911687" cy="687855"/>
          </a:xfrm>
        </p:spPr>
        <p:txBody>
          <a:bodyPr>
            <a:normAutofit/>
          </a:bodyPr>
          <a:lstStyle/>
          <a:p>
            <a:r>
              <a:rPr lang="es-PE" sz="2000" b="1" dirty="0"/>
              <a:t>3. Apoyo pedagógico y seminarios </a:t>
            </a:r>
          </a:p>
        </p:txBody>
      </p: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4D771787-F8C0-4017-BED2-A658D6589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7"/>
          <a:stretch/>
        </p:blipFill>
        <p:spPr>
          <a:xfrm rot="16200000">
            <a:off x="4365820" y="-18541"/>
            <a:ext cx="2690645" cy="89288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964F24A-FE2C-4FDE-9811-8C5F1716C535}"/>
              </a:ext>
            </a:extLst>
          </p:cNvPr>
          <p:cNvSpPr txBox="1"/>
          <p:nvPr/>
        </p:nvSpPr>
        <p:spPr>
          <a:xfrm>
            <a:off x="1246725" y="2590801"/>
            <a:ext cx="589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Ejemplo de la cantidad de seminarios por 6 meses: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DAA41F-2D97-4CC3-99CB-BC1904B7665F}"/>
              </a:ext>
            </a:extLst>
          </p:cNvPr>
          <p:cNvSpPr txBox="1"/>
          <p:nvPr/>
        </p:nvSpPr>
        <p:spPr>
          <a:xfrm>
            <a:off x="1365993" y="1907440"/>
            <a:ext cx="918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/>
              <a:t>Los seminarios o workshops son capacitaciones para los voluntarios.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290393B-DA4D-4F68-9D2A-622D3DF897D2}"/>
              </a:ext>
            </a:extLst>
          </p:cNvPr>
          <p:cNvSpPr txBox="1">
            <a:spLocks/>
          </p:cNvSpPr>
          <p:nvPr/>
        </p:nvSpPr>
        <p:spPr>
          <a:xfrm>
            <a:off x="1640153" y="479591"/>
            <a:ext cx="8911687" cy="6348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rgbClr val="202124"/>
                </a:solidFill>
                <a:latin typeface="arial" panose="020B0604020202020204" pitchFamily="34" charset="0"/>
              </a:rPr>
              <a:t>¿</a:t>
            </a:r>
            <a:r>
              <a:rPr lang="es-PE" dirty="0">
                <a:solidFill>
                  <a:srgbClr val="202124"/>
                </a:solidFill>
                <a:latin typeface="arial" panose="020B0604020202020204" pitchFamily="34" charset="0"/>
              </a:rPr>
              <a:t>Qué te ofrece el voluntariado?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3457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DF3FE-A463-4BDE-AA5C-28B51C86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290" y="478336"/>
            <a:ext cx="10420710" cy="701107"/>
          </a:xfrm>
        </p:spPr>
        <p:txBody>
          <a:bodyPr/>
          <a:lstStyle/>
          <a:p>
            <a:r>
              <a:rPr lang="es-PE" dirty="0"/>
              <a:t>Mi experiencia personal con los seminarios </a:t>
            </a:r>
          </a:p>
        </p:txBody>
      </p:sp>
      <p:pic>
        <p:nvPicPr>
          <p:cNvPr id="3074" name="Picture 2" descr="netzwerk-m | ein jahr freiwillig">
            <a:extLst>
              <a:ext uri="{FF2B5EF4-FFF2-40B4-BE49-F238E27FC236}">
                <a16:creationId xmlns:a16="http://schemas.microsoft.com/office/drawing/2014/main" id="{6108CF9A-5BFA-44FA-82BB-73FE6C13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37" y="1179442"/>
            <a:ext cx="4583634" cy="14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terkünfte am Hochrhöner | Wandern, Wanderungen, Wanderwege in der Rhön |  Unterkünfte">
            <a:extLst>
              <a:ext uri="{FF2B5EF4-FFF2-40B4-BE49-F238E27FC236}">
                <a16:creationId xmlns:a16="http://schemas.microsoft.com/office/drawing/2014/main" id="{44141B34-6DA2-47BA-9F8E-54BA8A6E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64" y="3031310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4EFEFA1-EF44-4A31-A77E-E6506718595F}"/>
              </a:ext>
            </a:extLst>
          </p:cNvPr>
          <p:cNvSpPr txBox="1"/>
          <p:nvPr/>
        </p:nvSpPr>
        <p:spPr>
          <a:xfrm>
            <a:off x="7361671" y="1857268"/>
            <a:ext cx="47277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0" i="0" dirty="0">
                <a:effectLst/>
                <a:latin typeface="arial" panose="020B0604020202020204" pitchFamily="34" charset="0"/>
              </a:rPr>
              <a:t>Tagungsstätte Hohe Rhön (HOHE RHÖN Tagungs- und Erholungszentrum)</a:t>
            </a:r>
            <a:endParaRPr lang="es-PE" dirty="0"/>
          </a:p>
        </p:txBody>
      </p:sp>
      <p:pic>
        <p:nvPicPr>
          <p:cNvPr id="6" name="Grafik 5" descr="Ein Bild, das Person, darstellend, drinnen, stehend enthält.&#10;&#10;Automatisch generierte Beschreibung">
            <a:extLst>
              <a:ext uri="{FF2B5EF4-FFF2-40B4-BE49-F238E27FC236}">
                <a16:creationId xmlns:a16="http://schemas.microsoft.com/office/drawing/2014/main" id="{2FB8AA16-59E5-4CEB-BFD7-B8D6F0A9CB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98"/>
          <a:stretch/>
        </p:blipFill>
        <p:spPr>
          <a:xfrm>
            <a:off x="180436" y="2965271"/>
            <a:ext cx="3092675" cy="3414393"/>
          </a:xfrm>
          <a:prstGeom prst="rect">
            <a:avLst/>
          </a:prstGeom>
        </p:spPr>
      </p:pic>
      <p:pic>
        <p:nvPicPr>
          <p:cNvPr id="10" name="Grafik 9" descr="Ein Bild, das Text, Elektronik, Screenshot, Anzeige enthält.&#10;&#10;Automatisch generierte Beschreibung">
            <a:extLst>
              <a:ext uri="{FF2B5EF4-FFF2-40B4-BE49-F238E27FC236}">
                <a16:creationId xmlns:a16="http://schemas.microsoft.com/office/drawing/2014/main" id="{21FD3D11-D087-40D0-A6CC-04942BCC1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894" y="2869911"/>
            <a:ext cx="3549188" cy="35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9318D-17F9-44B3-ADC6-D694D46C8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047" y="597605"/>
            <a:ext cx="8911687" cy="2423890"/>
          </a:xfrm>
        </p:spPr>
        <p:txBody>
          <a:bodyPr>
            <a:normAutofit/>
          </a:bodyPr>
          <a:lstStyle/>
          <a:p>
            <a:r>
              <a:rPr lang="es-PE" dirty="0"/>
              <a:t>Centros de trabajo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53F60C-958B-44DB-911C-3935A2F91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047" y="1377850"/>
            <a:ext cx="8915400" cy="609975"/>
          </a:xfrm>
        </p:spPr>
        <p:txBody>
          <a:bodyPr>
            <a:normAutofit/>
          </a:bodyPr>
          <a:lstStyle/>
          <a:p>
            <a:r>
              <a:rPr lang="de-DE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PE" sz="2000" dirty="0"/>
              <a:t>En qué puedo trabajar?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53B90F5-33FA-43ED-8FCC-D31340B9EB31}"/>
              </a:ext>
            </a:extLst>
          </p:cNvPr>
          <p:cNvSpPr/>
          <p:nvPr/>
        </p:nvSpPr>
        <p:spPr>
          <a:xfrm>
            <a:off x="544664" y="1809550"/>
            <a:ext cx="2517913" cy="107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/>
              <a:t>Social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723BFCF-7AF9-454F-8AD2-47C4221D32A6}"/>
              </a:ext>
            </a:extLst>
          </p:cNvPr>
          <p:cNvSpPr/>
          <p:nvPr/>
        </p:nvSpPr>
        <p:spPr>
          <a:xfrm>
            <a:off x="3339548" y="1898688"/>
            <a:ext cx="2756452" cy="107342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/>
              <a:t>Ecológica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6801F0-B14A-40EF-BF3D-B06A93313743}"/>
              </a:ext>
            </a:extLst>
          </p:cNvPr>
          <p:cNvSpPr/>
          <p:nvPr/>
        </p:nvSpPr>
        <p:spPr>
          <a:xfrm>
            <a:off x="6372971" y="1916752"/>
            <a:ext cx="2756452" cy="1126435"/>
          </a:xfrm>
          <a:prstGeom prst="ellipse">
            <a:avLst/>
          </a:prstGeom>
          <a:solidFill>
            <a:srgbClr val="EA3EC9"/>
          </a:solidFill>
          <a:ln>
            <a:solidFill>
              <a:srgbClr val="EA3E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/>
              <a:t>Cultural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7506E5-4D28-42AE-930E-2587CE9242F7}"/>
              </a:ext>
            </a:extLst>
          </p:cNvPr>
          <p:cNvSpPr/>
          <p:nvPr/>
        </p:nvSpPr>
        <p:spPr>
          <a:xfrm>
            <a:off x="9435548" y="1895060"/>
            <a:ext cx="2756452" cy="1126435"/>
          </a:xfrm>
          <a:prstGeom prst="ellipse">
            <a:avLst/>
          </a:prstGeom>
          <a:solidFill>
            <a:srgbClr val="5DA6CB"/>
          </a:solidFill>
          <a:ln>
            <a:solidFill>
              <a:srgbClr val="5DA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800" dirty="0"/>
              <a:t>Deportiva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FC3CF4-2D7B-466D-B533-E51318D61E9F}"/>
              </a:ext>
            </a:extLst>
          </p:cNvPr>
          <p:cNvSpPr txBox="1"/>
          <p:nvPr/>
        </p:nvSpPr>
        <p:spPr>
          <a:xfrm>
            <a:off x="492056" y="2972114"/>
            <a:ext cx="275645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Integración </a:t>
            </a:r>
          </a:p>
          <a:p>
            <a:endParaRPr lang="es-PE" dirty="0"/>
          </a:p>
          <a:p>
            <a:r>
              <a:rPr lang="es-PE" dirty="0"/>
              <a:t>Ayuda a personas con discapacidades</a:t>
            </a:r>
          </a:p>
          <a:p>
            <a:endParaRPr lang="es-PE" dirty="0"/>
          </a:p>
          <a:p>
            <a:r>
              <a:rPr lang="es-PE" dirty="0"/>
              <a:t>Ayuda en centros de salud </a:t>
            </a:r>
          </a:p>
          <a:p>
            <a:endParaRPr lang="es-PE" dirty="0"/>
          </a:p>
          <a:p>
            <a:r>
              <a:rPr lang="es-PE" dirty="0"/>
              <a:t>Cuidado de personas mayores</a:t>
            </a:r>
          </a:p>
          <a:p>
            <a:endParaRPr lang="es-PE" dirty="0"/>
          </a:p>
          <a:p>
            <a:r>
              <a:rPr lang="es-PE" dirty="0"/>
              <a:t>Trabajo con niños y jóvenes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EBC5CA-CEA8-4270-AA5B-579F4FB22EA5}"/>
              </a:ext>
            </a:extLst>
          </p:cNvPr>
          <p:cNvSpPr txBox="1"/>
          <p:nvPr/>
        </p:nvSpPr>
        <p:spPr>
          <a:xfrm>
            <a:off x="3525479" y="3031119"/>
            <a:ext cx="2756452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Protección del medio ambiente y la naturaleza</a:t>
            </a:r>
          </a:p>
          <a:p>
            <a:endParaRPr lang="es-PE" dirty="0"/>
          </a:p>
          <a:p>
            <a:r>
              <a:rPr lang="es-PE" dirty="0"/>
              <a:t>Reservas naturales</a:t>
            </a:r>
          </a:p>
          <a:p>
            <a:endParaRPr lang="es-PE" dirty="0"/>
          </a:p>
          <a:p>
            <a:r>
              <a:rPr lang="es-PE" dirty="0"/>
              <a:t>Proyectos de sostenibilidad </a:t>
            </a:r>
          </a:p>
          <a:p>
            <a:endParaRPr lang="es-PE" dirty="0"/>
          </a:p>
          <a:p>
            <a:r>
              <a:rPr lang="es-PE" dirty="0"/>
              <a:t>Protección civil y ante desastres naturales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EFC14F7-040D-40BF-A760-858E51AAE4B9}"/>
              </a:ext>
            </a:extLst>
          </p:cNvPr>
          <p:cNvSpPr txBox="1"/>
          <p:nvPr/>
        </p:nvSpPr>
        <p:spPr>
          <a:xfrm>
            <a:off x="6679096" y="3121074"/>
            <a:ext cx="275645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Trabajo en museos</a:t>
            </a:r>
          </a:p>
          <a:p>
            <a:endParaRPr lang="es-PE" dirty="0"/>
          </a:p>
          <a:p>
            <a:r>
              <a:rPr lang="es-PE" dirty="0"/>
              <a:t>Preservación de monumentos </a:t>
            </a:r>
          </a:p>
          <a:p>
            <a:endParaRPr lang="es-PE" dirty="0"/>
          </a:p>
          <a:p>
            <a:r>
              <a:rPr lang="es-PE" dirty="0"/>
              <a:t>Educación de adultos o personas mayores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50552FD-1760-4067-BD3E-CD1A363AFDC6}"/>
              </a:ext>
            </a:extLst>
          </p:cNvPr>
          <p:cNvSpPr txBox="1"/>
          <p:nvPr/>
        </p:nvSpPr>
        <p:spPr>
          <a:xfrm>
            <a:off x="9435548" y="3184450"/>
            <a:ext cx="275645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dirty="0"/>
              <a:t>Organizaciones deportivas (=Sportvereine)</a:t>
            </a:r>
          </a:p>
          <a:p>
            <a:endParaRPr lang="es-PE" dirty="0"/>
          </a:p>
          <a:p>
            <a:r>
              <a:rPr lang="es-PE" dirty="0"/>
              <a:t>Centros recreativos</a:t>
            </a:r>
          </a:p>
          <a:p>
            <a:endParaRPr lang="es-PE" dirty="0"/>
          </a:p>
          <a:p>
            <a:r>
              <a:rPr lang="es-PE" dirty="0"/>
              <a:t>Programas deportivos en distintas organizaciones sociales</a:t>
            </a:r>
          </a:p>
        </p:txBody>
      </p:sp>
    </p:spTree>
    <p:extLst>
      <p:ext uri="{BB962C8B-B14F-4D97-AF65-F5344CB8AC3E}">
        <p14:creationId xmlns:p14="http://schemas.microsoft.com/office/powerpoint/2010/main" val="134317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036B0-40EF-48A3-9C49-CC7C8C50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003" y="610858"/>
            <a:ext cx="9744849" cy="886638"/>
          </a:xfrm>
        </p:spPr>
        <p:txBody>
          <a:bodyPr>
            <a:noAutofit/>
          </a:bodyPr>
          <a:lstStyle/>
          <a:p>
            <a:r>
              <a:rPr lang="de-DE" sz="3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PE" sz="3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Cómo conseguir el c</a:t>
            </a:r>
            <a:r>
              <a:rPr lang="es-PE" sz="3200" dirty="0">
                <a:solidFill>
                  <a:srgbClr val="202124"/>
                </a:solidFill>
                <a:latin typeface="arial" panose="020B0604020202020204" pitchFamily="34" charset="0"/>
              </a:rPr>
              <a:t>entro de trabajo ideal para mí</a:t>
            </a:r>
            <a:r>
              <a:rPr lang="es-PE" sz="3200" dirty="0"/>
              <a:t>?</a:t>
            </a:r>
            <a:br>
              <a:rPr lang="es-PE" sz="3200" dirty="0"/>
            </a:br>
            <a:endParaRPr lang="es-P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2FD392-AF9F-48AC-A049-DD156083233D}"/>
              </a:ext>
            </a:extLst>
          </p:cNvPr>
          <p:cNvSpPr txBox="1"/>
          <p:nvPr/>
        </p:nvSpPr>
        <p:spPr>
          <a:xfrm>
            <a:off x="6837528" y="2788533"/>
            <a:ext cx="49677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dirty="0">
                <a:hlinkClick r:id="rId2"/>
              </a:rPr>
              <a:t>https://www.bundesfreiwilligendienst.de/bundesfreiwilligendienst/platz-einsatzstellensuche.html</a:t>
            </a:r>
            <a:endParaRPr lang="es-PE" dirty="0"/>
          </a:p>
          <a:p>
            <a:endParaRPr lang="es-PE" dirty="0"/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4FC2BAD-D5AC-4428-B2AB-5D68EABFE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8" y="1497496"/>
            <a:ext cx="5742693" cy="49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14224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Panorámica</PresentationFormat>
  <Paragraphs>77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Arial</vt:lpstr>
      <vt:lpstr>Century Gothic</vt:lpstr>
      <vt:lpstr>Wingdings 3</vt:lpstr>
      <vt:lpstr>Fetzen</vt:lpstr>
      <vt:lpstr> BUNDESFREIWILLIGENDIENST SERVICIO FEDERAL DE VOLUNTARIADO</vt:lpstr>
      <vt:lpstr>¿Qué es el Servicio federal de voluntariado?</vt:lpstr>
      <vt:lpstr>Presentación de PowerPoint</vt:lpstr>
      <vt:lpstr>¿Qué te ofrece el voluntariado?</vt:lpstr>
      <vt:lpstr>¿Qué te ofrece el voluntariado?</vt:lpstr>
      <vt:lpstr>3. Apoyo pedagógico y seminarios </vt:lpstr>
      <vt:lpstr>Mi experiencia personal con los seminarios </vt:lpstr>
      <vt:lpstr>Centros de trabajo </vt:lpstr>
      <vt:lpstr>¿Cómo conseguir el centro de trabajo ideal para mí? </vt:lpstr>
      <vt:lpstr>La visa y los trámites de viaje </vt:lpstr>
      <vt:lpstr>Mi experiencia este año en el voluntariado</vt:lpstr>
      <vt:lpstr>Presentación de PowerPoint</vt:lpstr>
      <vt:lpstr>¿ Por que vale la pena hacer el voluntariado?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BUNDESFREIWILLIGENDIENST SERVICIO FEDERAL DE VOLUNTARIADO</dc:title>
  <dc:creator>Georgina Pajares</dc:creator>
  <cp:lastModifiedBy>User</cp:lastModifiedBy>
  <cp:revision>2</cp:revision>
  <dcterms:created xsi:type="dcterms:W3CDTF">2020-12-03T13:21:16Z</dcterms:created>
  <dcterms:modified xsi:type="dcterms:W3CDTF">2022-03-31T17:46:18Z</dcterms:modified>
</cp:coreProperties>
</file>